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737" autoAdjust="0"/>
  </p:normalViewPr>
  <p:slideViewPr>
    <p:cSldViewPr snapToGrid="0" snapToObjects="1">
      <p:cViewPr>
        <p:scale>
          <a:sx n="100" d="100"/>
          <a:sy n="100" d="100"/>
        </p:scale>
        <p:origin x="-49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879BB4-B5FB-4EED-A06B-C8C9042C60E8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730262-FB6D-45A7-9688-CF4F36CCA3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27A843-5D19-435F-AF0A-1EB9FF956B1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A0C92-699B-442D-8E39-8E7ADC437BB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AB96-6ACA-4711-91F0-9142E710355E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58A3-8D85-447D-B416-302EE3D25F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6CF23-3516-41B8-AA54-547858C53A6F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0687-54B4-4E3E-B94B-909ACC8718F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22F1-979D-46D8-9F5C-62B427FC6A90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993B-8494-476F-A155-411205936EF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C792-B321-435D-BB84-D3976845104E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B8BF-AA42-4524-9D90-6DBCD99B3D2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8ED9-A2DB-4F4F-82B7-5629D8101B8A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D581-2A71-45FF-86B3-CE2947EC6A6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81CD-736B-44F0-B3C4-048B43251AF7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15E0-8118-4F8B-8935-A2691A256F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0949-AE26-4C7C-B1D0-74454B7CE457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7A15-D9A1-4248-B0FC-09B8C816FF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BEDB-ECBE-49B5-97F9-15AC5776F2F1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2D6DB-C445-474D-87A6-020450A1991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1689-123C-449A-83F5-1C33398549EF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CFFA-333B-4FF3-9D9A-723AAAA38DA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44E6-C695-4181-A716-78FF7251923F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BBFC-63EF-4E05-86E7-824A4883D7C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ECD3-0286-440D-9219-FDF846ACCBAB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A3AE-DBE8-4FCC-AB47-8F12AE9780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1BF516-50F9-48C1-BB10-2866F2B5A4B2}" type="datetimeFigureOut">
              <a:rPr lang="it-IT"/>
              <a:pPr>
                <a:defRPr/>
              </a:pPr>
              <a:t>08/08/2013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5A38A3-B435-43D6-9D1B-0DF59E97F59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mailto:r.pelizzoni@tts-europe.com" TargetMode="External"/><Relationship Id="rId4" Type="http://schemas.openxmlformats.org/officeDocument/2006/relationships/hyperlink" Target="mailto:info@tts-europe.com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5" descr="iStock_000004919402_XL.psd"/>
          <p:cNvPicPr>
            <a:picLocks noChangeAspect="1"/>
          </p:cNvPicPr>
          <p:nvPr/>
        </p:nvPicPr>
        <p:blipFill>
          <a:blip r:embed="rId3">
            <a:lum bright="-20000" contrast="-20000"/>
          </a:blip>
          <a:srcRect t="-373254"/>
          <a:stretch>
            <a:fillRect/>
          </a:stretch>
        </p:blipFill>
        <p:spPr bwMode="auto">
          <a:xfrm>
            <a:off x="0" y="-25695275"/>
            <a:ext cx="9180513" cy="325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0"/>
            <a:ext cx="9180513" cy="1247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339" name="Immagine 10" descr="TTS_logo.png"/>
          <p:cNvPicPr>
            <a:picLocks noChangeAspect="1"/>
          </p:cNvPicPr>
          <p:nvPr/>
        </p:nvPicPr>
        <p:blipFill>
          <a:blip r:embed="rId4"/>
          <a:srcRect t="-42561"/>
          <a:stretch>
            <a:fillRect/>
          </a:stretch>
        </p:blipFill>
        <p:spPr bwMode="auto">
          <a:xfrm>
            <a:off x="5457825" y="-630238"/>
            <a:ext cx="3594100" cy="18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200" y="0"/>
            <a:ext cx="51276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:\Users\1\Desktop\ti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200" y="38100"/>
            <a:ext cx="1338263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457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5" descr="iStock_000004919402_XL.psd"/>
          <p:cNvPicPr>
            <a:picLocks noChangeAspect="1"/>
          </p:cNvPicPr>
          <p:nvPr/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0" y="-33338"/>
            <a:ext cx="9180513" cy="12239626"/>
          </a:xfrm>
          <a:prstGeom prst="rect">
            <a:avLst/>
          </a:prstGeom>
          <a:solidFill>
            <a:srgbClr val="F79646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0"/>
            <a:ext cx="9180513" cy="1247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6387" name="Immagine 10" descr="TTS_logo.png"/>
          <p:cNvPicPr>
            <a:picLocks noChangeAspect="1"/>
          </p:cNvPicPr>
          <p:nvPr/>
        </p:nvPicPr>
        <p:blipFill>
          <a:blip r:embed="rId3"/>
          <a:srcRect t="-42561"/>
          <a:stretch>
            <a:fillRect/>
          </a:stretch>
        </p:blipFill>
        <p:spPr bwMode="auto">
          <a:xfrm>
            <a:off x="5457825" y="-630238"/>
            <a:ext cx="3594100" cy="18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asellaDiTesto 1"/>
          <p:cNvSpPr txBox="1">
            <a:spLocks noChangeArrowheads="1"/>
          </p:cNvSpPr>
          <p:nvPr/>
        </p:nvSpPr>
        <p:spPr bwMode="auto">
          <a:xfrm>
            <a:off x="366713" y="1425575"/>
            <a:ext cx="848836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        Techno Total Solutions srl (TTS) рада предложить техническое и коммерческое консультирование во всех областях промышленности, где используются подшипники.</a:t>
            </a:r>
          </a:p>
          <a:p>
            <a:r>
              <a:rPr lang="ru-RU">
                <a:solidFill>
                  <a:schemeClr val="bg1"/>
                </a:solidFill>
              </a:rPr>
              <a:t>         Все сотрудники TTS обладают солидным опытом  в разных областях применения подшипников.</a:t>
            </a:r>
          </a:p>
          <a:p>
            <a:r>
              <a:rPr lang="ru-RU">
                <a:solidFill>
                  <a:schemeClr val="bg1"/>
                </a:solidFill>
              </a:rPr>
              <a:t>         Это главная причина, почему они решили объединить свои знания и умения ради  создания компании, занимающейся производством цилиндрических и сферических роликоподшипников различных типоразмеров для применения в комплексах производственного оборудования в качестве альтернативы крупным компаниям, которые не всегда с должным вниманием относятся к потребностям своих клиентов.</a:t>
            </a:r>
            <a:endParaRPr lang="it-IT">
              <a:solidFill>
                <a:schemeClr val="bg1"/>
              </a:solidFill>
            </a:endParaRPr>
          </a:p>
        </p:txBody>
      </p:sp>
      <p:pic>
        <p:nvPicPr>
          <p:cNvPr id="16389" name="Picture 2" descr="C:\Documents and Settings\pmauri\Desktop\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3" y="4725988"/>
            <a:ext cx="27527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C:\Documents and Settings\pmauri\Desktop\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4725988"/>
            <a:ext cx="2362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C:\Documents and Settings\pmauri\Desktop\8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4850" y="4725988"/>
            <a:ext cx="3267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457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5" descr="iStock_000004919402_XL.psd"/>
          <p:cNvPicPr>
            <a:picLocks noChangeAspect="1"/>
          </p:cNvPicPr>
          <p:nvPr/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80513" cy="12239625"/>
          </a:xfrm>
          <a:prstGeom prst="rect">
            <a:avLst/>
          </a:prstGeom>
          <a:solidFill>
            <a:srgbClr val="F79646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0"/>
            <a:ext cx="9180513" cy="1247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7411" name="Immagine 10" descr="TTS_logo.png"/>
          <p:cNvPicPr>
            <a:picLocks noChangeAspect="1"/>
          </p:cNvPicPr>
          <p:nvPr/>
        </p:nvPicPr>
        <p:blipFill>
          <a:blip r:embed="rId3"/>
          <a:srcRect t="-42561"/>
          <a:stretch>
            <a:fillRect/>
          </a:stretch>
        </p:blipFill>
        <p:spPr bwMode="auto">
          <a:xfrm>
            <a:off x="5457825" y="-630238"/>
            <a:ext cx="3594100" cy="18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asellaDiTesto 1"/>
          <p:cNvSpPr txBox="1">
            <a:spLocks noChangeArrowheads="1"/>
          </p:cNvSpPr>
          <p:nvPr/>
        </p:nvSpPr>
        <p:spPr bwMode="auto">
          <a:xfrm>
            <a:off x="346075" y="1368425"/>
            <a:ext cx="84883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bg2"/>
                </a:solidFill>
              </a:rPr>
              <a:t>	</a:t>
            </a:r>
            <a:r>
              <a:rPr lang="it-IT" b="1">
                <a:solidFill>
                  <a:schemeClr val="bg2"/>
                </a:solidFill>
                <a:latin typeface="Calibri" pitchFamily="34" charset="0"/>
              </a:rPr>
              <a:t>Techno Total Solutions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твердо нацелена полностью удовлетворять ожидания заказчиков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поставляя качественную продукцию и соблюдая сроки производства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ru-RU">
                <a:solidFill>
                  <a:schemeClr val="bg2"/>
                </a:solidFill>
                <a:latin typeface="Calibri" pitchFamily="34" charset="0"/>
              </a:rPr>
              <a:t>	</a:t>
            </a:r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	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Мобильность и техническая гибкость</a:t>
            </a:r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прекрасно способствуют развитию совместного бизнеса с компаниями - представителями  металлургического</a:t>
            </a:r>
            <a:r>
              <a:rPr lang="ru-RU">
                <a:solidFill>
                  <a:schemeClr val="bg2"/>
                </a:solidFill>
              </a:rPr>
              <a:t>, машиностроительного и горнорудного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 сектора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Более того, они дают 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TTS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новые возможности внедрения своей продукции в другие отрасли промышленности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</a:t>
            </a:r>
          </a:p>
          <a:p>
            <a:pPr algn="just"/>
            <a:endParaRPr lang="it-IT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7413" name="Picture 2" descr="C:\Documents and Settings\pmauri\Desktop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075" y="4800600"/>
            <a:ext cx="2876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C:\Documents and Settings\pmauri\Desktop\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614863"/>
            <a:ext cx="1754188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C:\Documents and Settings\pmauri\Desktop\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0888" y="4764088"/>
            <a:ext cx="3024187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457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5" descr="iStock_000004919402_XL.psd"/>
          <p:cNvPicPr>
            <a:picLocks noChangeAspect="1"/>
          </p:cNvPicPr>
          <p:nvPr/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80513" cy="12239625"/>
          </a:xfrm>
          <a:prstGeom prst="rect">
            <a:avLst/>
          </a:prstGeom>
          <a:solidFill>
            <a:srgbClr val="F79646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0"/>
            <a:ext cx="9180513" cy="1247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8435" name="Immagine 10" descr="TTS_logo.png"/>
          <p:cNvPicPr>
            <a:picLocks noChangeAspect="1"/>
          </p:cNvPicPr>
          <p:nvPr/>
        </p:nvPicPr>
        <p:blipFill>
          <a:blip r:embed="rId3"/>
          <a:srcRect t="-42561"/>
          <a:stretch>
            <a:fillRect/>
          </a:stretch>
        </p:blipFill>
        <p:spPr bwMode="auto">
          <a:xfrm>
            <a:off x="5457825" y="-630238"/>
            <a:ext cx="3594100" cy="18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CasellaDiTesto 1"/>
          <p:cNvSpPr txBox="1">
            <a:spLocks noChangeArrowheads="1"/>
          </p:cNvSpPr>
          <p:nvPr/>
        </p:nvSpPr>
        <p:spPr bwMode="auto">
          <a:xfrm>
            <a:off x="366713" y="1579563"/>
            <a:ext cx="848836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bg2"/>
                </a:solidFill>
                <a:latin typeface="Calibri" pitchFamily="34" charset="0"/>
              </a:rPr>
              <a:t>	Проектирование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производство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сборка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испытания изделий и мониторинг рынка  – главные составляющие успешной деятельности </a:t>
            </a:r>
            <a:r>
              <a:rPr lang="en-US">
                <a:solidFill>
                  <a:schemeClr val="bg2"/>
                </a:solidFill>
                <a:latin typeface="Calibri" pitchFamily="34" charset="0"/>
              </a:rPr>
              <a:t>TTS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 TTS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также осознает необходимость быстро реагировать на технические вопросы и проблемы клиентов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ru-RU">
                <a:solidFill>
                  <a:schemeClr val="bg2"/>
                </a:solidFill>
                <a:latin typeface="Calibri" pitchFamily="34" charset="0"/>
              </a:rPr>
              <a:t>	Проектировщики 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TTS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тесно сотрудничают с техническими отделами заказчиков для наилучшего выполнения проектов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Такое сотрудничество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несомненно, позволяет удовлетворить запросы клиентов, а также гарантирует заметное совершенствование компании в плане опыта и технологий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ru-RU">
                <a:solidFill>
                  <a:schemeClr val="bg2"/>
                </a:solidFill>
                <a:latin typeface="Calibri" pitchFamily="34" charset="0"/>
              </a:rPr>
              <a:t>	В тоже время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сотрудничество между 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TTS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и заказчиками положительно отражается на производительности оборудования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сокращении времени простоя и улучшении организации работ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457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5" descr="iStock_000004919402_XL.psd"/>
          <p:cNvPicPr>
            <a:picLocks noChangeAspect="1"/>
          </p:cNvPicPr>
          <p:nvPr/>
        </p:nvPicPr>
        <p:blipFill>
          <a:blip r:embed="rId3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80513" cy="12239625"/>
          </a:xfrm>
          <a:prstGeom prst="rect">
            <a:avLst/>
          </a:prstGeom>
          <a:solidFill>
            <a:srgbClr val="F79646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0"/>
            <a:ext cx="9180513" cy="1247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9459" name="Immagine 10" descr="TTS_logo.png"/>
          <p:cNvPicPr>
            <a:picLocks noChangeAspect="1"/>
          </p:cNvPicPr>
          <p:nvPr/>
        </p:nvPicPr>
        <p:blipFill>
          <a:blip r:embed="rId4"/>
          <a:srcRect t="-42561"/>
          <a:stretch>
            <a:fillRect/>
          </a:stretch>
        </p:blipFill>
        <p:spPr bwMode="auto">
          <a:xfrm>
            <a:off x="5457825" y="-630238"/>
            <a:ext cx="3594100" cy="18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asellaDiTesto 1"/>
          <p:cNvSpPr txBox="1">
            <a:spLocks noChangeArrowheads="1"/>
          </p:cNvSpPr>
          <p:nvPr/>
        </p:nvSpPr>
        <p:spPr bwMode="auto">
          <a:xfrm>
            <a:off x="366713" y="1579563"/>
            <a:ext cx="8488362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Технический отдел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состоит из молодых специалистов с</a:t>
            </a:r>
            <a:endParaRPr lang="it-IT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широкими знаниями в сфере </a:t>
            </a:r>
            <a:r>
              <a:rPr lang="ru-RU">
                <a:solidFill>
                  <a:schemeClr val="bg2"/>
                </a:solidFill>
              </a:rPr>
              <a:t>промышленных инноваций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 и </a:t>
            </a:r>
            <a:endParaRPr lang="ru-RU">
              <a:solidFill>
                <a:schemeClr val="bg2"/>
              </a:solidFill>
            </a:endParaRPr>
          </a:p>
          <a:p>
            <a:r>
              <a:rPr lang="ru-RU">
                <a:solidFill>
                  <a:schemeClr val="bg2"/>
                </a:solidFill>
              </a:rPr>
              <a:t>л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юдей</a:t>
            </a:r>
            <a:r>
              <a:rPr lang="ru-RU">
                <a:solidFill>
                  <a:schemeClr val="bg2"/>
                </a:solidFill>
              </a:rPr>
              <a:t>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более старшего возраста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чья основная задача –</a:t>
            </a:r>
            <a:endParaRPr lang="ru-RU">
              <a:solidFill>
                <a:schemeClr val="bg2"/>
              </a:solidFill>
            </a:endParaRPr>
          </a:p>
          <a:p>
            <a:r>
              <a:rPr lang="ru-RU">
                <a:solidFill>
                  <a:schemeClr val="bg2"/>
                </a:solidFill>
              </a:rPr>
              <a:t>о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казывать</a:t>
            </a:r>
            <a:r>
              <a:rPr lang="ru-RU">
                <a:solidFill>
                  <a:schemeClr val="bg2"/>
                </a:solidFill>
              </a:rPr>
              <a:t>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молодым поддержку своим опытом,</a:t>
            </a:r>
            <a:endParaRPr lang="ru-RU">
              <a:solidFill>
                <a:schemeClr val="bg2"/>
              </a:solidFill>
            </a:endParaRP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 приобретенным за годы работы в подшипниковой </a:t>
            </a:r>
            <a:endParaRPr lang="ru-RU">
              <a:solidFill>
                <a:schemeClr val="bg2"/>
              </a:solidFill>
            </a:endParaRP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отрасли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</a:t>
            </a:r>
          </a:p>
          <a:p>
            <a:endParaRPr lang="it-IT" b="1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Отдел тестирования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состоит из специалистов,  </a:t>
            </a: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компетентных проверять качество подшипников на стадии </a:t>
            </a:r>
          </a:p>
          <a:p>
            <a:r>
              <a:rPr lang="ru-RU">
                <a:solidFill>
                  <a:schemeClr val="bg2"/>
                </a:solidFill>
              </a:rPr>
              <a:t>п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роизводств</a:t>
            </a:r>
            <a:r>
              <a:rPr lang="ru-RU">
                <a:solidFill>
                  <a:schemeClr val="bg2"/>
                </a:solidFill>
              </a:rPr>
              <a:t>енного процесса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 и продукции, готовой к реализации.</a:t>
            </a:r>
            <a:r>
              <a:rPr lang="ru-RU">
                <a:solidFill>
                  <a:schemeClr val="bg2"/>
                </a:solidFill>
              </a:rPr>
              <a:t> И если это необходимо,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  </a:t>
            </a:r>
            <a:r>
              <a:rPr lang="ru-RU">
                <a:solidFill>
                  <a:schemeClr val="bg2"/>
                </a:solidFill>
              </a:rPr>
              <a:t>о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ни всегда готовы  дать совет</a:t>
            </a:r>
            <a:r>
              <a:rPr lang="ru-RU">
                <a:solidFill>
                  <a:schemeClr val="bg2"/>
                </a:solidFill>
              </a:rPr>
              <a:t>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производственному отделу для дальнейшего совершенствования продукции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В любое время эти специалисты готовы провести инспекцию на заводе заказчика для определения конкретных потребностей в улучшении.</a:t>
            </a:r>
            <a:endParaRPr lang="it-IT">
              <a:solidFill>
                <a:schemeClr val="bg2"/>
              </a:solidFill>
              <a:latin typeface="Calibri" pitchFamily="34" charset="0"/>
            </a:endParaRPr>
          </a:p>
          <a:p>
            <a:endParaRPr lang="it-IT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Отдел сбыта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состоит из </a:t>
            </a:r>
            <a:r>
              <a:rPr lang="ru-RU">
                <a:solidFill>
                  <a:schemeClr val="bg2"/>
                </a:solidFill>
              </a:rPr>
              <a:t>амбициозных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мотивированных людей</a:t>
            </a:r>
            <a:r>
              <a:rPr lang="ru-RU">
                <a:solidFill>
                  <a:schemeClr val="bg2"/>
                </a:solidFill>
              </a:rPr>
              <a:t>,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 специализирую</a:t>
            </a:r>
            <a:r>
              <a:rPr lang="ru-RU">
                <a:solidFill>
                  <a:schemeClr val="bg2"/>
                </a:solidFill>
              </a:rPr>
              <a:t>щихся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 на металлургической промышленности 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–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ключевой отрасли компании. </a:t>
            </a:r>
            <a:endParaRPr lang="it-IT">
              <a:solidFill>
                <a:schemeClr val="bg2"/>
              </a:solidFill>
              <a:latin typeface="Calibri" pitchFamily="34" charset="0"/>
            </a:endParaRPr>
          </a:p>
          <a:p>
            <a:pPr algn="just"/>
            <a:endParaRPr lang="it-IT">
              <a:solidFill>
                <a:schemeClr val="bg2"/>
              </a:solidFill>
              <a:latin typeface="Calibri" pitchFamily="34" charset="0"/>
            </a:endParaRPr>
          </a:p>
          <a:p>
            <a:pPr algn="just"/>
            <a:endParaRPr lang="it-IT">
              <a:solidFill>
                <a:srgbClr val="595959"/>
              </a:solidFill>
              <a:latin typeface="Calibri" pitchFamily="34" charset="0"/>
            </a:endParaRPr>
          </a:p>
          <a:p>
            <a:pPr algn="just"/>
            <a:endParaRPr lang="it-IT">
              <a:solidFill>
                <a:srgbClr val="595959"/>
              </a:solidFill>
              <a:latin typeface="Calibri" pitchFamily="34" charset="0"/>
            </a:endParaRPr>
          </a:p>
          <a:p>
            <a:pPr algn="just"/>
            <a:endParaRPr lang="it-IT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19461" name="Picture 2" descr="C:\Documents and Settings\pmauri\Desktop\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6388" y="1247775"/>
            <a:ext cx="2524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457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5" descr="iStock_000004919402_XL.psd"/>
          <p:cNvPicPr>
            <a:picLocks noChangeAspect="1"/>
          </p:cNvPicPr>
          <p:nvPr/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0" y="3175"/>
            <a:ext cx="9180513" cy="12239625"/>
          </a:xfrm>
          <a:prstGeom prst="rect">
            <a:avLst/>
          </a:prstGeom>
          <a:solidFill>
            <a:srgbClr val="F79646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0"/>
            <a:ext cx="9180513" cy="1247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1507" name="Immagine 10" descr="TTS_logo.png"/>
          <p:cNvPicPr>
            <a:picLocks noChangeAspect="1"/>
          </p:cNvPicPr>
          <p:nvPr/>
        </p:nvPicPr>
        <p:blipFill>
          <a:blip r:embed="rId3"/>
          <a:srcRect t="-42561"/>
          <a:stretch>
            <a:fillRect/>
          </a:stretch>
        </p:blipFill>
        <p:spPr bwMode="auto">
          <a:xfrm>
            <a:off x="5457825" y="-630238"/>
            <a:ext cx="3594100" cy="18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CasellaDiTesto 1"/>
          <p:cNvSpPr txBox="1">
            <a:spLocks noChangeArrowheads="1"/>
          </p:cNvSpPr>
          <p:nvPr/>
        </p:nvSpPr>
        <p:spPr bwMode="auto">
          <a:xfrm>
            <a:off x="0" y="1579563"/>
            <a:ext cx="88550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	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Гамма продукции </a:t>
            </a:r>
            <a:r>
              <a:rPr lang="en-US">
                <a:solidFill>
                  <a:schemeClr val="bg2"/>
                </a:solidFill>
              </a:rPr>
              <a:t>TTS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включает в себя подшипники и ролики для погрузочно-разгрузочных работ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подшипники для металлургических производств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для турбин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для окрасочных линий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подшипниковые коробки для  трансмиссии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подшипники и ролики для линейных погрузочно-разгрузочных систем и станков</a:t>
            </a:r>
            <a:r>
              <a:rPr lang="ru-RU">
                <a:solidFill>
                  <a:schemeClr val="bg2"/>
                </a:solidFill>
              </a:rPr>
              <a:t> и т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</a:t>
            </a:r>
            <a:r>
              <a:rPr lang="ru-RU">
                <a:solidFill>
                  <a:schemeClr val="bg2"/>
                </a:solidFill>
              </a:rPr>
              <a:t>д.</a:t>
            </a:r>
            <a:endParaRPr lang="it-IT">
              <a:solidFill>
                <a:schemeClr val="bg2"/>
              </a:solidFill>
            </a:endParaRPr>
          </a:p>
          <a:p>
            <a:r>
              <a:rPr lang="ru-RU">
                <a:solidFill>
                  <a:schemeClr val="bg2"/>
                </a:solidFill>
              </a:rPr>
              <a:t>	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Наши технические специалисты могут предложить индивидуальные решения и проектирование нестандартных деталей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</a:t>
            </a:r>
            <a:r>
              <a:rPr lang="it-IT">
                <a:solidFill>
                  <a:srgbClr val="595959"/>
                </a:solidFill>
                <a:latin typeface="Calibri" pitchFamily="34" charset="0"/>
              </a:rPr>
              <a:t>                                                             </a:t>
            </a:r>
          </a:p>
          <a:p>
            <a:endParaRPr lang="it-IT">
              <a:solidFill>
                <a:srgbClr val="595959"/>
              </a:solidFill>
              <a:latin typeface="Calibri" pitchFamily="34" charset="0"/>
            </a:endParaRPr>
          </a:p>
          <a:p>
            <a:endParaRPr lang="it-IT">
              <a:solidFill>
                <a:srgbClr val="595959"/>
              </a:solidFill>
              <a:latin typeface="Calibri" pitchFamily="34" charset="0"/>
            </a:endParaRPr>
          </a:p>
          <a:p>
            <a:endParaRPr lang="it-IT">
              <a:solidFill>
                <a:srgbClr val="595959"/>
              </a:solidFill>
              <a:latin typeface="Calibri" pitchFamily="34" charset="0"/>
            </a:endParaRPr>
          </a:p>
          <a:p>
            <a:endParaRPr lang="it-IT">
              <a:solidFill>
                <a:srgbClr val="595959"/>
              </a:solidFill>
              <a:latin typeface="Calibri" pitchFamily="34" charset="0"/>
            </a:endParaRPr>
          </a:p>
          <a:p>
            <a:endParaRPr lang="it-IT">
              <a:solidFill>
                <a:srgbClr val="595959"/>
              </a:solidFill>
              <a:latin typeface="Calibri" pitchFamily="34" charset="0"/>
            </a:endParaRPr>
          </a:p>
          <a:p>
            <a:endParaRPr lang="it-IT">
              <a:solidFill>
                <a:srgbClr val="595959"/>
              </a:solidFill>
              <a:latin typeface="Calibri" pitchFamily="34" charset="0"/>
            </a:endParaRPr>
          </a:p>
          <a:p>
            <a:endParaRPr lang="it-IT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21509" name="Picture 3" descr="C:\Documents and Settings\pmauri\Desktop\machine_tool_bearing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3798888"/>
            <a:ext cx="28098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Documents and Settings\pmauri\Desktop\sendzimi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7525" y="3798888"/>
            <a:ext cx="25812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C:\Documents and Settings\pmauri\Desktop\steel_industry_bearing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9450" y="3798888"/>
            <a:ext cx="30956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457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5" descr="iStock_000004919402_XL.psd"/>
          <p:cNvPicPr>
            <a:picLocks noChangeAspect="1"/>
          </p:cNvPicPr>
          <p:nvPr/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80513" cy="12239625"/>
          </a:xfrm>
          <a:prstGeom prst="rect">
            <a:avLst/>
          </a:prstGeom>
          <a:solidFill>
            <a:srgbClr val="F79646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0"/>
            <a:ext cx="9180513" cy="1247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2531" name="Immagine 10" descr="TTS_logo.png"/>
          <p:cNvPicPr>
            <a:picLocks noChangeAspect="1"/>
          </p:cNvPicPr>
          <p:nvPr/>
        </p:nvPicPr>
        <p:blipFill>
          <a:blip r:embed="rId3"/>
          <a:srcRect t="-42561"/>
          <a:stretch>
            <a:fillRect/>
          </a:stretch>
        </p:blipFill>
        <p:spPr bwMode="auto">
          <a:xfrm>
            <a:off x="5457825" y="-630238"/>
            <a:ext cx="3594100" cy="18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asellaDiTesto 1"/>
          <p:cNvSpPr txBox="1">
            <a:spLocks noChangeArrowheads="1"/>
          </p:cNvSpPr>
          <p:nvPr/>
        </p:nvSpPr>
        <p:spPr bwMode="auto">
          <a:xfrm>
            <a:off x="366713" y="1579563"/>
            <a:ext cx="84883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bg2"/>
                </a:solidFill>
                <a:latin typeface="Calibri" pitchFamily="34" charset="0"/>
              </a:rPr>
              <a:t>TECHNO TOTAL SOLUTIONS SRL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имеет сертификат 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UNI EN ISO 9001:2008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по проектированию и производству подшипников для промышленного применения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.</a:t>
            </a: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Сертификат №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 22983/11/s </a:t>
            </a: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Настоящим подтверждается, что система менеджмента качества компании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:</a:t>
            </a:r>
          </a:p>
          <a:p>
            <a:endParaRPr lang="it-IT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Адрес производственного центра</a:t>
            </a:r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it-IT" b="1">
                <a:solidFill>
                  <a:schemeClr val="bg2"/>
                </a:solidFill>
                <a:latin typeface="Calibri" pitchFamily="34" charset="0"/>
              </a:rPr>
              <a:t>TECHNO TOTAL SOLUTIONS SRL 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:</a:t>
            </a: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СТРАДА БОНИНА УЛ. ТРЕНТО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, 8, 29010,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КАЛЕНДАСКО 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(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ПЬЯЧЕНЦА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),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ИТАЛИЯ</a:t>
            </a:r>
            <a:endParaRPr lang="it-IT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соответствует стандарту</a:t>
            </a:r>
            <a:r>
              <a:rPr lang="it-IT">
                <a:solidFill>
                  <a:schemeClr val="bg2"/>
                </a:solidFill>
                <a:latin typeface="Calibri" pitchFamily="34" charset="0"/>
              </a:rPr>
              <a:t>: </a:t>
            </a:r>
            <a:r>
              <a:rPr lang="pt-BR">
                <a:solidFill>
                  <a:schemeClr val="bg2"/>
                </a:solidFill>
                <a:latin typeface="Calibri" pitchFamily="34" charset="0"/>
              </a:rPr>
              <a:t>UNI EN ISO 9001:2008</a:t>
            </a: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по следующим видам деятельности</a:t>
            </a:r>
            <a:r>
              <a:rPr lang="pt-BR">
                <a:solidFill>
                  <a:schemeClr val="bg2"/>
                </a:solidFill>
                <a:latin typeface="Calibri" pitchFamily="34" charset="0"/>
              </a:rPr>
              <a:t>:</a:t>
            </a: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ПРОЕКТИРОВАНИЕ И ПРОИЗВОДСТВО РОЛИКОПОДШИПНИКОВ ДЛЯ ПРОМЫШЛЕННОГО ПРИМЕНЕНИЯ дата выдачи</a:t>
            </a:r>
            <a:r>
              <a:rPr lang="en-US">
                <a:solidFill>
                  <a:schemeClr val="bg2"/>
                </a:solidFill>
                <a:latin typeface="Calibri" pitchFamily="34" charset="0"/>
              </a:rPr>
              <a:t>: 22/03/2011 – </a:t>
            </a:r>
            <a:r>
              <a:rPr lang="ru-RU">
                <a:solidFill>
                  <a:schemeClr val="bg2"/>
                </a:solidFill>
                <a:latin typeface="Calibri" pitchFamily="34" charset="0"/>
              </a:rPr>
              <a:t>действ. до</a:t>
            </a:r>
            <a:r>
              <a:rPr lang="cs-CZ">
                <a:solidFill>
                  <a:schemeClr val="bg2"/>
                </a:solidFill>
                <a:latin typeface="Calibri" pitchFamily="34" charset="0"/>
              </a:rPr>
              <a:t>: 22/03/2014</a:t>
            </a:r>
          </a:p>
        </p:txBody>
      </p:sp>
      <p:pic>
        <p:nvPicPr>
          <p:cNvPr id="22533" name="Im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5549900"/>
            <a:ext cx="26622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457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5" descr="iStock_000004919402_XL.psd"/>
          <p:cNvPicPr>
            <a:picLocks noChangeAspect="1"/>
          </p:cNvPicPr>
          <p:nvPr/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80513" cy="12239625"/>
          </a:xfrm>
          <a:prstGeom prst="rect">
            <a:avLst/>
          </a:prstGeom>
          <a:solidFill>
            <a:srgbClr val="F79646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0"/>
            <a:ext cx="9180513" cy="1247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3555" name="Immagine 10" descr="TTS_logo.png"/>
          <p:cNvPicPr>
            <a:picLocks noChangeAspect="1"/>
          </p:cNvPicPr>
          <p:nvPr/>
        </p:nvPicPr>
        <p:blipFill>
          <a:blip r:embed="rId3"/>
          <a:srcRect t="-42561"/>
          <a:stretch>
            <a:fillRect/>
          </a:stretch>
        </p:blipFill>
        <p:spPr bwMode="auto">
          <a:xfrm>
            <a:off x="5457825" y="-630238"/>
            <a:ext cx="3594100" cy="18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asellaDiTesto 1"/>
          <p:cNvSpPr txBox="1">
            <a:spLocks noChangeArrowheads="1"/>
          </p:cNvSpPr>
          <p:nvPr/>
        </p:nvSpPr>
        <p:spPr bwMode="auto">
          <a:xfrm>
            <a:off x="366713" y="1579563"/>
            <a:ext cx="848836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chemeClr val="bg2"/>
                </a:solidFill>
                <a:latin typeface="Calibri" pitchFamily="34" charset="0"/>
              </a:rPr>
              <a:t>TTS EUROPE s.r.l.</a:t>
            </a:r>
            <a:endParaRPr lang="it-IT" sz="14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Центр эксплуатационной поддержки</a:t>
            </a:r>
            <a:r>
              <a:rPr lang="it-IT" sz="1400">
                <a:solidFill>
                  <a:schemeClr val="bg2"/>
                </a:solidFill>
                <a:latin typeface="Calibri" pitchFamily="34" charset="0"/>
              </a:rPr>
              <a:t>:</a:t>
            </a:r>
            <a:endParaRPr lang="ru-RU" sz="14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Ул.</a:t>
            </a:r>
            <a:r>
              <a:rPr lang="it-IT" sz="14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Тренто,  </a:t>
            </a:r>
            <a:r>
              <a:rPr lang="it-IT" sz="1400">
                <a:solidFill>
                  <a:schemeClr val="bg2"/>
                </a:solidFill>
                <a:latin typeface="Calibri" pitchFamily="34" charset="0"/>
              </a:rPr>
              <a:t>8</a:t>
            </a:r>
          </a:p>
          <a:p>
            <a:r>
              <a:rPr lang="it-IT" sz="1400">
                <a:solidFill>
                  <a:schemeClr val="bg2"/>
                </a:solidFill>
                <a:latin typeface="Calibri" pitchFamily="34" charset="0"/>
              </a:rPr>
              <a:t>29010 </a:t>
            </a:r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Календаско</a:t>
            </a:r>
            <a:r>
              <a:rPr lang="it-IT" sz="1400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Пьяченца</a:t>
            </a:r>
            <a:endParaRPr lang="it-IT" sz="1400">
              <a:solidFill>
                <a:schemeClr val="bg2"/>
              </a:solidFill>
              <a:latin typeface="Calibri" pitchFamily="34" charset="0"/>
            </a:endParaRPr>
          </a:p>
          <a:p>
            <a:endParaRPr lang="it-IT" sz="14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it-IT" sz="1400">
                <a:solidFill>
                  <a:schemeClr val="bg2"/>
                </a:solidFill>
                <a:latin typeface="Calibri" pitchFamily="34" charset="0"/>
              </a:rPr>
              <a:t>E-mail: </a:t>
            </a:r>
            <a:r>
              <a:rPr lang="it-IT" sz="1400">
                <a:solidFill>
                  <a:schemeClr val="bg2"/>
                </a:solidFill>
                <a:latin typeface="Calibri" pitchFamily="34" charset="0"/>
                <a:hlinkClick r:id="rId4"/>
              </a:rPr>
              <a:t>info@tts-europe.com</a:t>
            </a:r>
          </a:p>
          <a:p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Телефон</a:t>
            </a:r>
            <a:r>
              <a:rPr lang="hu-HU" sz="1400">
                <a:solidFill>
                  <a:schemeClr val="bg2"/>
                </a:solidFill>
                <a:latin typeface="Calibri" pitchFamily="34" charset="0"/>
              </a:rPr>
              <a:t>: +39  0523 579495</a:t>
            </a:r>
          </a:p>
          <a:p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Факс</a:t>
            </a:r>
            <a:r>
              <a:rPr lang="hu-HU" sz="1400">
                <a:solidFill>
                  <a:schemeClr val="bg2"/>
                </a:solidFill>
                <a:latin typeface="Calibri" pitchFamily="34" charset="0"/>
              </a:rPr>
              <a:t>: +39 0523 570416</a:t>
            </a:r>
          </a:p>
          <a:p>
            <a:endParaRPr lang="hu-HU" sz="14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ДИРЕКТОР ПО РАЗВИТИЮ</a:t>
            </a:r>
            <a:endParaRPr lang="it-IT" sz="14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it-IT" sz="1400">
                <a:solidFill>
                  <a:schemeClr val="bg2"/>
                </a:solidFill>
                <a:latin typeface="Calibri" pitchFamily="34" charset="0"/>
                <a:hlinkClick r:id="rId5"/>
              </a:rPr>
              <a:t>r.pelizzoni@tts-europe.com</a:t>
            </a:r>
          </a:p>
          <a:p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Тел. Р</a:t>
            </a:r>
            <a:r>
              <a:rPr lang="it-IT" sz="1400">
                <a:solidFill>
                  <a:schemeClr val="bg2"/>
                </a:solidFill>
                <a:latin typeface="Calibri" pitchFamily="34" charset="0"/>
              </a:rPr>
              <a:t>.</a:t>
            </a:r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Пелиццони</a:t>
            </a:r>
            <a:r>
              <a:rPr lang="it-IT" sz="1400">
                <a:solidFill>
                  <a:schemeClr val="bg2"/>
                </a:solidFill>
                <a:latin typeface="Calibri" pitchFamily="34" charset="0"/>
              </a:rPr>
              <a:t>: +39 333 3497429</a:t>
            </a:r>
          </a:p>
          <a:p>
            <a:endParaRPr lang="it-IT" sz="14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ТЕХНИЧЕСКИЙ ДИРЕКТОР</a:t>
            </a:r>
            <a:endParaRPr lang="it-IT" sz="140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it-IT" sz="1400">
                <a:solidFill>
                  <a:schemeClr val="bg2"/>
                </a:solidFill>
                <a:latin typeface="Calibri" pitchFamily="34" charset="0"/>
              </a:rPr>
              <a:t>g.mirafiori@tts-europe.com</a:t>
            </a:r>
          </a:p>
          <a:p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Тел. Дж</a:t>
            </a:r>
            <a:r>
              <a:rPr lang="de-DE" sz="1400">
                <a:solidFill>
                  <a:schemeClr val="bg2"/>
                </a:solidFill>
                <a:latin typeface="Calibri" pitchFamily="34" charset="0"/>
              </a:rPr>
              <a:t>.</a:t>
            </a:r>
            <a:r>
              <a:rPr lang="ru-RU" sz="1400">
                <a:solidFill>
                  <a:schemeClr val="bg2"/>
                </a:solidFill>
                <a:latin typeface="Calibri" pitchFamily="34" charset="0"/>
              </a:rPr>
              <a:t>Мирафьори</a:t>
            </a:r>
            <a:r>
              <a:rPr lang="de-DE" sz="1400">
                <a:solidFill>
                  <a:schemeClr val="bg2"/>
                </a:solidFill>
                <a:latin typeface="Calibri" pitchFamily="34" charset="0"/>
              </a:rPr>
              <a:t>: +39 346 0937448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301713" y="1298809"/>
            <a:ext cx="5215249" cy="5090375"/>
          </a:xfrm>
          <a:prstGeom prst="ellipse">
            <a:avLst/>
          </a:prstGeom>
          <a:ln w="63500" cap="rnd">
            <a:solidFill>
              <a:srgbClr val="F7964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4" name="Immagine 13" descr="DSC_4627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3436340" y="1173400"/>
            <a:ext cx="2302782" cy="2294900"/>
          </a:xfrm>
          <a:prstGeom prst="ellipse">
            <a:avLst/>
          </a:prstGeom>
          <a:ln w="63500" cap="rnd">
            <a:solidFill>
              <a:srgbClr val="F7964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0200" y="0"/>
            <a:ext cx="51276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5457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452</Words>
  <Application>Microsoft Office PowerPoint</Application>
  <PresentationFormat>On-screen Show (4:3)</PresentationFormat>
  <Paragraphs>56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di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Giralacarta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renato santambrogio</dc:creator>
  <cp:lastModifiedBy>Dmitri</cp:lastModifiedBy>
  <cp:revision>100</cp:revision>
  <dcterms:created xsi:type="dcterms:W3CDTF">2012-08-05T03:14:21Z</dcterms:created>
  <dcterms:modified xsi:type="dcterms:W3CDTF">2013-08-08T07:47:30Z</dcterms:modified>
</cp:coreProperties>
</file>